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y="5143500" cx="9144000"/>
  <p:notesSz cx="6858000" cy="9144000"/>
  <p:embeddedFontLst>
    <p:embeddedFont>
      <p:font typeface="Raleway"/>
      <p:regular r:id="rId50"/>
      <p:bold r:id="rId51"/>
      <p:italic r:id="rId52"/>
      <p:boldItalic r:id="rId53"/>
    </p:embeddedFont>
    <p:embeddedFont>
      <p:font typeface="Nunito"/>
      <p:regular r:id="rId54"/>
      <p:bold r:id="rId55"/>
      <p:italic r:id="rId56"/>
      <p:boldItalic r:id="rId57"/>
    </p:embeddedFont>
    <p:embeddedFont>
      <p:font typeface="Source Sans Pr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Алим Бухараев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1E3BAF7-341B-4DEA-A710-EE27136C6DAC}">
  <a:tblStyle styleId="{51E3BAF7-341B-4DEA-A710-EE27136C6D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1" Type="http://schemas.openxmlformats.org/officeDocument/2006/relationships/font" Target="fonts/SourceSansPro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SourceSansPro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aleway-bold.fntdata"/><Relationship Id="rId50" Type="http://schemas.openxmlformats.org/officeDocument/2006/relationships/font" Target="fonts/Raleway-regular.fntdata"/><Relationship Id="rId53" Type="http://schemas.openxmlformats.org/officeDocument/2006/relationships/font" Target="fonts/Raleway-boldItalic.fntdata"/><Relationship Id="rId52" Type="http://schemas.openxmlformats.org/officeDocument/2006/relationships/font" Target="fonts/Raleway-italic.fntdata"/><Relationship Id="rId11" Type="http://schemas.openxmlformats.org/officeDocument/2006/relationships/slide" Target="slides/slide4.xml"/><Relationship Id="rId55" Type="http://schemas.openxmlformats.org/officeDocument/2006/relationships/font" Target="fonts/Nunito-bold.fntdata"/><Relationship Id="rId10" Type="http://schemas.openxmlformats.org/officeDocument/2006/relationships/slide" Target="slides/slide3.xml"/><Relationship Id="rId54" Type="http://schemas.openxmlformats.org/officeDocument/2006/relationships/font" Target="fonts/Nunito-regular.fntdata"/><Relationship Id="rId13" Type="http://schemas.openxmlformats.org/officeDocument/2006/relationships/slide" Target="slides/slide6.xml"/><Relationship Id="rId57" Type="http://schemas.openxmlformats.org/officeDocument/2006/relationships/font" Target="fonts/Nunito-boldItalic.fntdata"/><Relationship Id="rId12" Type="http://schemas.openxmlformats.org/officeDocument/2006/relationships/slide" Target="slides/slide5.xml"/><Relationship Id="rId56" Type="http://schemas.openxmlformats.org/officeDocument/2006/relationships/font" Target="fonts/Nunito-italic.fntdata"/><Relationship Id="rId15" Type="http://schemas.openxmlformats.org/officeDocument/2006/relationships/slide" Target="slides/slide8.xml"/><Relationship Id="rId59" Type="http://schemas.openxmlformats.org/officeDocument/2006/relationships/font" Target="fonts/SourceSansPro-bold.fntdata"/><Relationship Id="rId14" Type="http://schemas.openxmlformats.org/officeDocument/2006/relationships/slide" Target="slides/slide7.xml"/><Relationship Id="rId58" Type="http://schemas.openxmlformats.org/officeDocument/2006/relationships/font" Target="fonts/SourceSansPro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09-23T19:03:10.084">
    <p:pos x="167" y="1744"/>
    <p:text>Normalized не только потому, что L_sym приводит к Ncut, но и потому, что используется нормализация строк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231083d9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231083d9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231083d9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231083d9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231083d9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231083d9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231083d9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231083d9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231083d9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231083d9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231083d9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231083d9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231083d9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231083d9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231083d9a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231083d9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231083d9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231083d9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231083d9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231083d9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231083d9a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231083d9a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231083d9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231083d9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231083d9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231083d9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231083d9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231083d9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231083d9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231083d9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231083d9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231083d9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231083d9a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231083d9a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231083d9a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231083d9a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231083d9a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231083d9a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231083d9a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231083d9a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231083d9a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231083d9a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231083d9a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231083d9a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231083d9a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231083d9a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231083d9a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231083d9a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231083d9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231083d9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231083d9a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231083d9a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231083d9a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231083d9a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231083d9a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231083d9a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231083d9a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231083d9a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231083d9a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231083d9a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231083d9a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4231083d9a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e470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e47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f5e6cd6b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f5e6cd6b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231083d9a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231083d9a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231083d9a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231083d9a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231083d9a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231083d9a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9e470d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9e47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9e470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9e47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231083d9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231083d9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231083d9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231083d9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comments" Target="../comments/comment1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326050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Спектральная кластеризация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Алим Бухараев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Степень вершины</a:t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3">
            <a:alphaModFix/>
          </a:blip>
          <a:srcRect b="14434" l="26792" r="25356" t="31747"/>
          <a:stretch/>
        </p:blipFill>
        <p:spPr>
          <a:xfrm>
            <a:off x="2327975" y="1285875"/>
            <a:ext cx="4375626" cy="276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степеней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2" name="Google Shape;162;p23"/>
          <p:cNvGraphicFramePr/>
          <p:nvPr/>
        </p:nvGraphicFramePr>
        <p:xfrm>
          <a:off x="3609575" y="130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{51E3BAF7-341B-4DEA-A710-EE27136C6DAC}</a:tableStyleId>
              </a:tblPr>
              <a:tblGrid>
                <a:gridCol w="1267150"/>
                <a:gridCol w="1343850"/>
                <a:gridCol w="1294500"/>
              </a:tblGrid>
              <a:tr h="1060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d</a:t>
                      </a:r>
                      <a:r>
                        <a:rPr lang="ru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 0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 0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0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 0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d</a:t>
                      </a:r>
                      <a:r>
                        <a:rPr lang="ru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 0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0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 0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 0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d</a:t>
                      </a:r>
                      <a:r>
                        <a:rPr lang="ru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3" name="Google Shape;163;p23"/>
          <p:cNvSpPr txBox="1"/>
          <p:nvPr/>
        </p:nvSpPr>
        <p:spPr>
          <a:xfrm>
            <a:off x="1878875" y="2136925"/>
            <a:ext cx="1962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latin typeface="Nunito"/>
                <a:ea typeface="Nunito"/>
                <a:cs typeface="Nunito"/>
                <a:sym typeface="Nunito"/>
              </a:rPr>
              <a:t>D</a:t>
            </a:r>
            <a:r>
              <a:rPr lang="ru" sz="6000">
                <a:latin typeface="Nunito"/>
                <a:ea typeface="Nunito"/>
                <a:cs typeface="Nunito"/>
                <a:sym typeface="Nunito"/>
              </a:rPr>
              <a:t> =</a:t>
            </a:r>
            <a:endParaRPr sz="6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правильно разрезать граф?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Наивное решение</a:t>
            </a:r>
            <a:endParaRPr/>
          </a:p>
        </p:txBody>
      </p:sp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3">
            <a:alphaModFix/>
          </a:blip>
          <a:srcRect b="26292" l="14130" r="12956" t="39093"/>
          <a:stretch/>
        </p:blipFill>
        <p:spPr>
          <a:xfrm>
            <a:off x="1238475" y="1682000"/>
            <a:ext cx="6667050" cy="17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Решение покруче</a:t>
            </a:r>
            <a:endParaRPr/>
          </a:p>
        </p:txBody>
      </p:sp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</a:blip>
          <a:srcRect b="21789" l="3408" r="4957" t="32928"/>
          <a:stretch/>
        </p:blipFill>
        <p:spPr>
          <a:xfrm>
            <a:off x="311700" y="1694175"/>
            <a:ext cx="8378624" cy="23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12543" l="10128" r="9363" t="43596"/>
          <a:stretch/>
        </p:blipFill>
        <p:spPr>
          <a:xfrm>
            <a:off x="891113" y="1304175"/>
            <a:ext cx="7361774" cy="22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311700" y="1110025"/>
            <a:ext cx="8520600" cy="33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" name="Google Shape;196;p28"/>
          <p:cNvCxnSpPr/>
          <p:nvPr/>
        </p:nvCxnSpPr>
        <p:spPr>
          <a:xfrm>
            <a:off x="2132975" y="3693075"/>
            <a:ext cx="1304100" cy="573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8"/>
          <p:cNvCxnSpPr/>
          <p:nvPr/>
        </p:nvCxnSpPr>
        <p:spPr>
          <a:xfrm flipH="1">
            <a:off x="3413000" y="1291975"/>
            <a:ext cx="1742700" cy="2986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8"/>
          <p:cNvCxnSpPr/>
          <p:nvPr/>
        </p:nvCxnSpPr>
        <p:spPr>
          <a:xfrm>
            <a:off x="5155575" y="1267575"/>
            <a:ext cx="1816200" cy="204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8"/>
          <p:cNvCxnSpPr/>
          <p:nvPr/>
        </p:nvCxnSpPr>
        <p:spPr>
          <a:xfrm flipH="1" rot="10800000">
            <a:off x="3437125" y="3327350"/>
            <a:ext cx="3510300" cy="926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28"/>
          <p:cNvSpPr/>
          <p:nvPr/>
        </p:nvSpPr>
        <p:spPr>
          <a:xfrm>
            <a:off x="5131375" y="1218850"/>
            <a:ext cx="121800" cy="109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6971775" y="3315375"/>
            <a:ext cx="121800" cy="109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8"/>
          <p:cNvSpPr/>
          <p:nvPr/>
        </p:nvSpPr>
        <p:spPr>
          <a:xfrm>
            <a:off x="2120775" y="3638275"/>
            <a:ext cx="121800" cy="109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8"/>
          <p:cNvSpPr/>
          <p:nvPr/>
        </p:nvSpPr>
        <p:spPr>
          <a:xfrm>
            <a:off x="3412875" y="4168250"/>
            <a:ext cx="121800" cy="109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8"/>
          <p:cNvSpPr txBox="1"/>
          <p:nvPr/>
        </p:nvSpPr>
        <p:spPr>
          <a:xfrm>
            <a:off x="5039875" y="727925"/>
            <a:ext cx="3048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1</a:t>
            </a:r>
            <a:endParaRPr sz="2400"/>
          </a:p>
        </p:txBody>
      </p:sp>
      <p:sp>
        <p:nvSpPr>
          <p:cNvPr id="205" name="Google Shape;205;p28"/>
          <p:cNvSpPr txBox="1"/>
          <p:nvPr/>
        </p:nvSpPr>
        <p:spPr>
          <a:xfrm>
            <a:off x="1694075" y="3565075"/>
            <a:ext cx="3048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2</a:t>
            </a:r>
            <a:endParaRPr sz="2400"/>
          </a:p>
        </p:txBody>
      </p:sp>
      <p:sp>
        <p:nvSpPr>
          <p:cNvPr id="206" name="Google Shape;206;p28"/>
          <p:cNvSpPr txBox="1"/>
          <p:nvPr/>
        </p:nvSpPr>
        <p:spPr>
          <a:xfrm>
            <a:off x="3229875" y="4312750"/>
            <a:ext cx="3048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3</a:t>
            </a:r>
            <a:endParaRPr sz="2400"/>
          </a:p>
        </p:txBody>
      </p:sp>
      <p:sp>
        <p:nvSpPr>
          <p:cNvPr id="207" name="Google Shape;207;p28"/>
          <p:cNvSpPr txBox="1"/>
          <p:nvPr/>
        </p:nvSpPr>
        <p:spPr>
          <a:xfrm>
            <a:off x="7185000" y="3327350"/>
            <a:ext cx="3048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4</a:t>
            </a:r>
            <a:endParaRPr sz="2400"/>
          </a:p>
        </p:txBody>
      </p:sp>
      <p:sp>
        <p:nvSpPr>
          <p:cNvPr id="208" name="Google Shape;208;p28"/>
          <p:cNvSpPr txBox="1"/>
          <p:nvPr/>
        </p:nvSpPr>
        <p:spPr>
          <a:xfrm>
            <a:off x="6216075" y="1784025"/>
            <a:ext cx="755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9" name="Google Shape;209;p28"/>
          <p:cNvSpPr txBox="1"/>
          <p:nvPr/>
        </p:nvSpPr>
        <p:spPr>
          <a:xfrm>
            <a:off x="2291425" y="4081450"/>
            <a:ext cx="755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1</a:t>
            </a:r>
            <a:endParaRPr sz="1800"/>
          </a:p>
        </p:txBody>
      </p:sp>
      <p:sp>
        <p:nvSpPr>
          <p:cNvPr id="210" name="Google Shape;210;p28"/>
          <p:cNvSpPr txBox="1"/>
          <p:nvPr/>
        </p:nvSpPr>
        <p:spPr>
          <a:xfrm>
            <a:off x="4284175" y="2541325"/>
            <a:ext cx="755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3</a:t>
            </a:r>
            <a:endParaRPr sz="1800"/>
          </a:p>
        </p:txBody>
      </p:sp>
      <p:sp>
        <p:nvSpPr>
          <p:cNvPr id="211" name="Google Shape;211;p28"/>
          <p:cNvSpPr txBox="1"/>
          <p:nvPr/>
        </p:nvSpPr>
        <p:spPr>
          <a:xfrm>
            <a:off x="5960300" y="1784025"/>
            <a:ext cx="755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2</a:t>
            </a:r>
            <a:endParaRPr sz="1800"/>
          </a:p>
        </p:txBody>
      </p:sp>
      <p:sp>
        <p:nvSpPr>
          <p:cNvPr id="212" name="Google Shape;212;p28"/>
          <p:cNvSpPr txBox="1"/>
          <p:nvPr/>
        </p:nvSpPr>
        <p:spPr>
          <a:xfrm>
            <a:off x="5680025" y="3735825"/>
            <a:ext cx="755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1</a:t>
            </a:r>
            <a:endParaRPr sz="1800"/>
          </a:p>
        </p:txBody>
      </p:sp>
      <p:sp>
        <p:nvSpPr>
          <p:cNvPr id="213" name="Google Shape;213;p28"/>
          <p:cNvSpPr txBox="1"/>
          <p:nvPr/>
        </p:nvSpPr>
        <p:spPr>
          <a:xfrm>
            <a:off x="1121200" y="984125"/>
            <a:ext cx="2669400" cy="14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Nunito"/>
                <a:ea typeface="Nunito"/>
                <a:cs typeface="Nunito"/>
                <a:sym typeface="Nunito"/>
              </a:rPr>
              <a:t>|A| = 4</a:t>
            </a:r>
            <a:endParaRPr sz="3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latin typeface="Nunito"/>
                <a:ea typeface="Nunito"/>
                <a:cs typeface="Nunito"/>
                <a:sym typeface="Nunito"/>
              </a:rPr>
              <a:t>vol(A) = 14</a:t>
            </a:r>
            <a:endParaRPr sz="3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минимизировать RatioCut и Ncut?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Нам поможет Лапласиан!</a:t>
            </a:r>
            <a:endParaRPr/>
          </a:p>
        </p:txBody>
      </p:sp>
      <p:sp>
        <p:nvSpPr>
          <p:cNvPr id="224" name="Google Shape;22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3">
            <a:alphaModFix/>
          </a:blip>
          <a:srcRect b="32453" l="21860" r="20292" t="36725"/>
          <a:stretch/>
        </p:blipFill>
        <p:spPr>
          <a:xfrm>
            <a:off x="1998900" y="1889200"/>
            <a:ext cx="5289750" cy="158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457975" y="25630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2" name="Google Shape;232;p31"/>
          <p:cNvGraphicFramePr/>
          <p:nvPr/>
        </p:nvGraphicFramePr>
        <p:xfrm>
          <a:off x="3585200" y="138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{51E3BAF7-341B-4DEA-A710-EE27136C6DAC}</a:tableStyleId>
              </a:tblPr>
              <a:tblGrid>
                <a:gridCol w="1267150"/>
                <a:gridCol w="1343850"/>
                <a:gridCol w="1294500"/>
              </a:tblGrid>
              <a:tr h="1060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 0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 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0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 0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0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 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 0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3" name="Google Shape;233;p31"/>
          <p:cNvSpPr txBox="1"/>
          <p:nvPr/>
        </p:nvSpPr>
        <p:spPr>
          <a:xfrm>
            <a:off x="1781375" y="2215600"/>
            <a:ext cx="1962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latin typeface="Nunito"/>
                <a:ea typeface="Nunito"/>
                <a:cs typeface="Nunito"/>
                <a:sym typeface="Nunito"/>
              </a:rPr>
              <a:t>W =</a:t>
            </a:r>
            <a:endParaRPr sz="6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974" y="0"/>
            <a:ext cx="725005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0" name="Google Shape;240;p32"/>
          <p:cNvGraphicFramePr/>
          <p:nvPr/>
        </p:nvGraphicFramePr>
        <p:xfrm>
          <a:off x="3609575" y="130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{51E3BAF7-341B-4DEA-A710-EE27136C6DAC}</a:tableStyleId>
              </a:tblPr>
              <a:tblGrid>
                <a:gridCol w="1267150"/>
                <a:gridCol w="1343850"/>
                <a:gridCol w="1294500"/>
              </a:tblGrid>
              <a:tr h="1060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 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 0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 0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0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 0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 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 0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0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 0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 0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 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1" name="Google Shape;241;p32"/>
          <p:cNvSpPr txBox="1"/>
          <p:nvPr/>
        </p:nvSpPr>
        <p:spPr>
          <a:xfrm>
            <a:off x="1878875" y="2136925"/>
            <a:ext cx="1962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latin typeface="Nunito"/>
                <a:ea typeface="Nunito"/>
                <a:cs typeface="Nunito"/>
                <a:sym typeface="Nunito"/>
              </a:rPr>
              <a:t>D =</a:t>
            </a:r>
            <a:endParaRPr sz="6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Тогда получится такой Лапласиан</a:t>
            </a:r>
            <a:endParaRPr/>
          </a:p>
        </p:txBody>
      </p:sp>
      <p:sp>
        <p:nvSpPr>
          <p:cNvPr id="247" name="Google Shape;24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8" name="Google Shape;248;p33"/>
          <p:cNvGraphicFramePr/>
          <p:nvPr/>
        </p:nvGraphicFramePr>
        <p:xfrm>
          <a:off x="3609575" y="130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{51E3BAF7-341B-4DEA-A710-EE27136C6DAC}</a:tableStyleId>
              </a:tblPr>
              <a:tblGrid>
                <a:gridCol w="1267150"/>
                <a:gridCol w="1343850"/>
                <a:gridCol w="1294500"/>
              </a:tblGrid>
              <a:tr h="1060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 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-2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-3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0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-2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 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-1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0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-3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-1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 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9" name="Google Shape;249;p33"/>
          <p:cNvSpPr txBox="1"/>
          <p:nvPr/>
        </p:nvSpPr>
        <p:spPr>
          <a:xfrm>
            <a:off x="1878875" y="2136925"/>
            <a:ext cx="1962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latin typeface="Nunito"/>
                <a:ea typeface="Nunito"/>
                <a:cs typeface="Nunito"/>
                <a:sym typeface="Nunito"/>
              </a:rPr>
              <a:t>L</a:t>
            </a:r>
            <a:r>
              <a:rPr lang="ru" sz="6000">
                <a:latin typeface="Nunito"/>
                <a:ea typeface="Nunito"/>
                <a:cs typeface="Nunito"/>
                <a:sym typeface="Nunito"/>
              </a:rPr>
              <a:t> =</a:t>
            </a:r>
            <a:endParaRPr sz="6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Лапласиана</a:t>
            </a:r>
            <a:endParaRPr/>
          </a:p>
        </p:txBody>
      </p:sp>
      <p:sp>
        <p:nvSpPr>
          <p:cNvPr id="255" name="Google Shape;255;p34"/>
          <p:cNvSpPr txBox="1"/>
          <p:nvPr>
            <p:ph idx="1" type="body"/>
          </p:nvPr>
        </p:nvSpPr>
        <p:spPr>
          <a:xfrm>
            <a:off x="531050" y="12530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ru" sz="2400"/>
              <a:t>Он явно симметричен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ru" sz="2400"/>
              <a:t>Имеет собственный вектор из единиц, соответствующий собственному значению 0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ru" sz="2400"/>
              <a:t>Имеет n собственных значений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 что теперь с ним делать???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Попробуем домножить на вектор...</a:t>
            </a:r>
            <a:endParaRPr/>
          </a:p>
        </p:txBody>
      </p:sp>
      <p:sp>
        <p:nvSpPr>
          <p:cNvPr id="266" name="Google Shape;26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6"/>
          <p:cNvPicPr preferRelativeResize="0"/>
          <p:nvPr/>
        </p:nvPicPr>
        <p:blipFill rotWithShape="1">
          <a:blip r:embed="rId3">
            <a:alphaModFix/>
          </a:blip>
          <a:srcRect b="23922" l="0" r="4030" t="31743"/>
          <a:stretch/>
        </p:blipFill>
        <p:spPr>
          <a:xfrm>
            <a:off x="184175" y="1432138"/>
            <a:ext cx="8775648" cy="227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7"/>
          <p:cNvPicPr preferRelativeResize="0"/>
          <p:nvPr/>
        </p:nvPicPr>
        <p:blipFill rotWithShape="1">
          <a:blip r:embed="rId3">
            <a:alphaModFix/>
          </a:blip>
          <a:srcRect b="23919" l="15598" r="19352" t="36725"/>
          <a:stretch/>
        </p:blipFill>
        <p:spPr>
          <a:xfrm>
            <a:off x="1476138" y="1352900"/>
            <a:ext cx="5947926" cy="20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Подставим такой f...</a:t>
            </a:r>
            <a:endParaRPr/>
          </a:p>
        </p:txBody>
      </p:sp>
      <p:sp>
        <p:nvSpPr>
          <p:cNvPr id="280" name="Google Shape;28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8"/>
          <p:cNvPicPr preferRelativeResize="0"/>
          <p:nvPr/>
        </p:nvPicPr>
        <p:blipFill rotWithShape="1">
          <a:blip r:embed="rId3">
            <a:alphaModFix/>
          </a:blip>
          <a:srcRect b="8277" l="9462" r="3406" t="23870"/>
          <a:stretch/>
        </p:blipFill>
        <p:spPr>
          <a:xfrm>
            <a:off x="588538" y="1154663"/>
            <a:ext cx="7966925" cy="34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Заметим, что...</a:t>
            </a:r>
            <a:endParaRPr/>
          </a:p>
        </p:txBody>
      </p:sp>
      <p:sp>
        <p:nvSpPr>
          <p:cNvPr id="287" name="Google Shape;28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9"/>
          <p:cNvPicPr preferRelativeResize="0"/>
          <p:nvPr/>
        </p:nvPicPr>
        <p:blipFill rotWithShape="1">
          <a:blip r:embed="rId3">
            <a:alphaModFix/>
          </a:blip>
          <a:srcRect b="35026" l="16397" r="15221" t="44074"/>
          <a:stretch/>
        </p:blipFill>
        <p:spPr>
          <a:xfrm>
            <a:off x="1353800" y="2953728"/>
            <a:ext cx="6856425" cy="1178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9"/>
          <p:cNvPicPr preferRelativeResize="0"/>
          <p:nvPr/>
        </p:nvPicPr>
        <p:blipFill rotWithShape="1">
          <a:blip r:embed="rId4">
            <a:alphaModFix/>
          </a:blip>
          <a:srcRect b="36960" l="11593" r="6820" t="37671"/>
          <a:stretch/>
        </p:blipFill>
        <p:spPr>
          <a:xfrm>
            <a:off x="951575" y="1469213"/>
            <a:ext cx="7460201" cy="130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40"/>
          <p:cNvPicPr preferRelativeResize="0"/>
          <p:nvPr/>
        </p:nvPicPr>
        <p:blipFill rotWithShape="1">
          <a:blip r:embed="rId3">
            <a:alphaModFix/>
          </a:blip>
          <a:srcRect b="9050" l="6824" r="6022" t="75368"/>
          <a:stretch/>
        </p:blipFill>
        <p:spPr>
          <a:xfrm>
            <a:off x="285188" y="1228675"/>
            <a:ext cx="8573624" cy="8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0"/>
          <p:cNvPicPr preferRelativeResize="0"/>
          <p:nvPr/>
        </p:nvPicPr>
        <p:blipFill rotWithShape="1">
          <a:blip r:embed="rId4">
            <a:alphaModFix/>
          </a:blip>
          <a:srcRect b="39094" l="10269" r="14554" t="41938"/>
          <a:stretch/>
        </p:blipFill>
        <p:spPr>
          <a:xfrm>
            <a:off x="1134875" y="2411238"/>
            <a:ext cx="6874252" cy="97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Окей, а что делать, если кластеров K штук?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вообще нужна кластеризация?</a:t>
            </a:r>
            <a:endParaRPr/>
          </a:p>
        </p:txBody>
      </p:sp>
      <p:grpSp>
        <p:nvGrpSpPr>
          <p:cNvPr id="72" name="Google Shape;72;p15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73" name="Google Shape;73;p15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15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И что это такое?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" name="Google Shape;76;p15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434343"/>
                </a:solidFill>
              </a:rPr>
              <a:t>Осмысленное разбиение некоторого множества элементов на группы</a:t>
            </a:r>
            <a:endParaRPr sz="1600">
              <a:solidFill>
                <a:srgbClr val="434343"/>
              </a:solidFill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78" name="Google Shape;78;p15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15"/>
          <p:cNvSpPr txBox="1"/>
          <p:nvPr>
            <p:ph idx="4294967295" type="body"/>
          </p:nvPr>
        </p:nvSpPr>
        <p:spPr>
          <a:xfrm>
            <a:off x="3359488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Области применения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" name="Google Shape;81;p15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ru" sz="1600">
                <a:solidFill>
                  <a:srgbClr val="434343"/>
                </a:solidFill>
              </a:rPr>
              <a:t>социология, анализ социальных сетей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ru" sz="1600">
                <a:solidFill>
                  <a:srgbClr val="434343"/>
                </a:solidFill>
              </a:rPr>
              <a:t>маркетинг, скрытая реклама</a:t>
            </a:r>
            <a:r>
              <a:rPr lang="ru" sz="1600">
                <a:solidFill>
                  <a:srgbClr val="434343"/>
                </a:solidFill>
              </a:rPr>
              <a:t> 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ru" sz="1600">
                <a:solidFill>
                  <a:srgbClr val="434343"/>
                </a:solidFill>
              </a:rPr>
              <a:t>биология и медицина</a:t>
            </a:r>
            <a:endParaRPr sz="1600">
              <a:solidFill>
                <a:srgbClr val="434343"/>
              </a:solidFill>
            </a:endParaRPr>
          </a:p>
        </p:txBody>
      </p:sp>
      <p:grpSp>
        <p:nvGrpSpPr>
          <p:cNvPr id="82" name="Google Shape;82;p15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83" name="Google Shape;83;p15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5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5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Задачи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" name="Google Shape;86;p15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ru" sz="1600">
                <a:solidFill>
                  <a:srgbClr val="434343"/>
                </a:solidFill>
              </a:rPr>
              <a:t>поиск сообществ пользователей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ru" sz="1600">
                <a:solidFill>
                  <a:srgbClr val="434343"/>
                </a:solidFill>
              </a:rPr>
              <a:t>разным пользователям подсовывать нужную рекламу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ru" sz="1600">
                <a:solidFill>
                  <a:srgbClr val="434343"/>
                </a:solidFill>
              </a:rPr>
              <a:t>собрать огромную кучу образцов и распределить по видам</a:t>
            </a:r>
            <a:endParaRPr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 - блочно-диагональная</a:t>
            </a:r>
            <a:endParaRPr/>
          </a:p>
        </p:txBody>
      </p:sp>
      <p:sp>
        <p:nvSpPr>
          <p:cNvPr id="308" name="Google Shape;30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9" name="Google Shape;309;p42"/>
          <p:cNvGraphicFramePr/>
          <p:nvPr/>
        </p:nvGraphicFramePr>
        <p:xfrm>
          <a:off x="2634525" y="139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{51E3BAF7-341B-4DEA-A710-EE27136C6DAC}</a:tableStyleId>
              </a:tblPr>
              <a:tblGrid>
                <a:gridCol w="1632925"/>
                <a:gridCol w="2522700"/>
                <a:gridCol w="1401350"/>
              </a:tblGrid>
              <a:tr h="779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/>
                        <a:t>     </a:t>
                      </a:r>
                      <a:r>
                        <a:rPr lang="ru" sz="3000"/>
                        <a:t>L</a:t>
                      </a:r>
                      <a:r>
                        <a:rPr lang="ru" sz="1800"/>
                        <a:t>1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50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/>
                        <a:t>         L</a:t>
                      </a:r>
                      <a:r>
                        <a:rPr lang="ru" sz="1800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9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/>
                        <a:t>    L</a:t>
                      </a:r>
                      <a:r>
                        <a:rPr lang="ru" sz="1800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10" name="Google Shape;310;p42"/>
          <p:cNvSpPr txBox="1"/>
          <p:nvPr/>
        </p:nvSpPr>
        <p:spPr>
          <a:xfrm>
            <a:off x="889750" y="2108600"/>
            <a:ext cx="12921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L =</a:t>
            </a:r>
            <a:endParaRPr sz="6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3"/>
          <p:cNvSpPr txBox="1"/>
          <p:nvPr>
            <p:ph idx="1" type="body"/>
          </p:nvPr>
        </p:nvSpPr>
        <p:spPr>
          <a:xfrm>
            <a:off x="384825" y="12164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/>
          </a:p>
        </p:txBody>
      </p:sp>
      <p:graphicFrame>
        <p:nvGraphicFramePr>
          <p:cNvPr id="317" name="Google Shape;317;p43"/>
          <p:cNvGraphicFramePr/>
          <p:nvPr/>
        </p:nvGraphicFramePr>
        <p:xfrm>
          <a:off x="2719775" y="129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{51E3BAF7-341B-4DEA-A710-EE27136C6DAC}</a:tableStyleId>
              </a:tblPr>
              <a:tblGrid>
                <a:gridCol w="742575"/>
              </a:tblGrid>
              <a:tr h="696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/>
                        <a:t> </a:t>
                      </a:r>
                      <a:r>
                        <a:rPr lang="ru" sz="3000"/>
                        <a:t>1</a:t>
                      </a:r>
                      <a:endParaRPr sz="30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1340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/>
                        <a:t> 0</a:t>
                      </a:r>
                      <a:endParaRPr sz="3000"/>
                    </a:p>
                  </a:txBody>
                  <a:tcPr marT="91425" marB="91425" marR="91425" marL="91425"/>
                </a:tc>
              </a:tr>
              <a:tr h="696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/>
                        <a:t> 0</a:t>
                      </a:r>
                      <a:endParaRPr sz="3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18" name="Google Shape;318;p43"/>
          <p:cNvGraphicFramePr/>
          <p:nvPr/>
        </p:nvGraphicFramePr>
        <p:xfrm>
          <a:off x="4571988" y="129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{51E3BAF7-341B-4DEA-A710-EE27136C6DAC}</a:tableStyleId>
              </a:tblPr>
              <a:tblGrid>
                <a:gridCol w="742575"/>
              </a:tblGrid>
              <a:tr h="696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/>
                        <a:t> 0</a:t>
                      </a:r>
                      <a:endParaRPr sz="3000"/>
                    </a:p>
                  </a:txBody>
                  <a:tcPr marT="91425" marB="91425" marR="91425" marL="91425"/>
                </a:tc>
              </a:tr>
              <a:tr h="1340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/>
                        <a:t> </a:t>
                      </a:r>
                      <a:r>
                        <a:rPr lang="ru" sz="3000"/>
                        <a:t>1</a:t>
                      </a:r>
                      <a:endParaRPr sz="30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696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/>
                        <a:t> 0</a:t>
                      </a:r>
                      <a:endParaRPr sz="3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19" name="Google Shape;319;p43"/>
          <p:cNvGraphicFramePr/>
          <p:nvPr/>
        </p:nvGraphicFramePr>
        <p:xfrm>
          <a:off x="6424225" y="129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{51E3BAF7-341B-4DEA-A710-EE27136C6DAC}</a:tableStyleId>
              </a:tblPr>
              <a:tblGrid>
                <a:gridCol w="742575"/>
              </a:tblGrid>
              <a:tr h="696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/>
                        <a:t> 0</a:t>
                      </a:r>
                      <a:endParaRPr sz="3000"/>
                    </a:p>
                  </a:txBody>
                  <a:tcPr marT="91425" marB="91425" marR="91425" marL="91425"/>
                </a:tc>
              </a:tr>
              <a:tr h="1340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/>
                        <a:t> 0</a:t>
                      </a:r>
                      <a:endParaRPr sz="3000"/>
                    </a:p>
                  </a:txBody>
                  <a:tcPr marT="91425" marB="91425" marR="91425" marL="91425"/>
                </a:tc>
              </a:tr>
              <a:tr h="696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000"/>
                        <a:t> </a:t>
                      </a:r>
                      <a:r>
                        <a:rPr lang="ru" sz="3000"/>
                        <a:t>1</a:t>
                      </a:r>
                      <a:endParaRPr sz="30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20" name="Google Shape;320;p43"/>
          <p:cNvSpPr txBox="1"/>
          <p:nvPr/>
        </p:nvSpPr>
        <p:spPr>
          <a:xfrm>
            <a:off x="1927475" y="2231488"/>
            <a:ext cx="7923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h</a:t>
            </a:r>
            <a:r>
              <a:rPr lang="ru"/>
              <a:t>1 </a:t>
            </a:r>
            <a:r>
              <a:rPr lang="ru" sz="3000"/>
              <a:t>=</a:t>
            </a:r>
            <a:endParaRPr sz="3000"/>
          </a:p>
        </p:txBody>
      </p:sp>
      <p:sp>
        <p:nvSpPr>
          <p:cNvPr id="321" name="Google Shape;321;p43"/>
          <p:cNvSpPr txBox="1"/>
          <p:nvPr/>
        </p:nvSpPr>
        <p:spPr>
          <a:xfrm>
            <a:off x="3779700" y="2231500"/>
            <a:ext cx="7923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h</a:t>
            </a:r>
            <a:r>
              <a:rPr lang="ru"/>
              <a:t>2</a:t>
            </a:r>
            <a:r>
              <a:rPr lang="ru"/>
              <a:t> </a:t>
            </a:r>
            <a:r>
              <a:rPr lang="ru" sz="3000"/>
              <a:t>=</a:t>
            </a:r>
            <a:endParaRPr sz="3000"/>
          </a:p>
        </p:txBody>
      </p:sp>
      <p:sp>
        <p:nvSpPr>
          <p:cNvPr id="322" name="Google Shape;322;p43"/>
          <p:cNvSpPr txBox="1"/>
          <p:nvPr/>
        </p:nvSpPr>
        <p:spPr>
          <a:xfrm>
            <a:off x="5631925" y="2231475"/>
            <a:ext cx="7923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h</a:t>
            </a:r>
            <a:r>
              <a:rPr lang="ru"/>
              <a:t>3</a:t>
            </a:r>
            <a:r>
              <a:rPr lang="ru"/>
              <a:t> </a:t>
            </a:r>
            <a:r>
              <a:rPr lang="ru" sz="3000"/>
              <a:t>=</a:t>
            </a:r>
            <a:endParaRPr sz="3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44"/>
          <p:cNvPicPr preferRelativeResize="0"/>
          <p:nvPr/>
        </p:nvPicPr>
        <p:blipFill rotWithShape="1">
          <a:blip r:embed="rId3">
            <a:alphaModFix/>
          </a:blip>
          <a:srcRect b="30794" l="21326" r="25357" t="38621"/>
          <a:stretch/>
        </p:blipFill>
        <p:spPr>
          <a:xfrm>
            <a:off x="2084225" y="1228675"/>
            <a:ext cx="4875350" cy="15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 rotWithShape="1">
          <a:blip r:embed="rId4">
            <a:alphaModFix/>
          </a:blip>
          <a:srcRect b="39806" l="27861" r="24553" t="45731"/>
          <a:stretch/>
        </p:blipFill>
        <p:spPr>
          <a:xfrm>
            <a:off x="2396375" y="3168975"/>
            <a:ext cx="4351250" cy="7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45"/>
          <p:cNvPicPr preferRelativeResize="0"/>
          <p:nvPr/>
        </p:nvPicPr>
        <p:blipFill rotWithShape="1">
          <a:blip r:embed="rId3">
            <a:alphaModFix/>
          </a:blip>
          <a:srcRect b="30796" l="27194" r="35348" t="45495"/>
          <a:stretch/>
        </p:blipFill>
        <p:spPr>
          <a:xfrm>
            <a:off x="2128553" y="917603"/>
            <a:ext cx="4648201" cy="165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5"/>
          <p:cNvPicPr preferRelativeResize="0"/>
          <p:nvPr/>
        </p:nvPicPr>
        <p:blipFill rotWithShape="1">
          <a:blip r:embed="rId4">
            <a:alphaModFix/>
          </a:blip>
          <a:srcRect b="27238" l="13861" r="26286" t="47631"/>
          <a:stretch/>
        </p:blipFill>
        <p:spPr>
          <a:xfrm>
            <a:off x="1835713" y="2675625"/>
            <a:ext cx="5472575" cy="129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Ncut справедливо то же самое...</a:t>
            </a:r>
            <a:endParaRPr/>
          </a:p>
        </p:txBody>
      </p:sp>
      <p:sp>
        <p:nvSpPr>
          <p:cNvPr id="344" name="Google Shape;34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46"/>
          <p:cNvPicPr preferRelativeResize="0"/>
          <p:nvPr/>
        </p:nvPicPr>
        <p:blipFill rotWithShape="1">
          <a:blip r:embed="rId3">
            <a:alphaModFix/>
          </a:blip>
          <a:srcRect b="37671" l="26657" r="30421" t="35300"/>
          <a:stretch/>
        </p:blipFill>
        <p:spPr>
          <a:xfrm>
            <a:off x="2437675" y="1352925"/>
            <a:ext cx="3924675" cy="13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6"/>
          <p:cNvPicPr preferRelativeResize="0"/>
          <p:nvPr/>
        </p:nvPicPr>
        <p:blipFill rotWithShape="1">
          <a:blip r:embed="rId4">
            <a:alphaModFix/>
          </a:blip>
          <a:srcRect b="40516" l="26660" r="12693" t="47629"/>
          <a:stretch/>
        </p:blipFill>
        <p:spPr>
          <a:xfrm>
            <a:off x="1913575" y="3144625"/>
            <a:ext cx="5545724" cy="6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Теперь введём оба эти алгоритма формально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"/>
          <p:cNvSpPr txBox="1"/>
          <p:nvPr>
            <p:ph type="title"/>
          </p:nvPr>
        </p:nvSpPr>
        <p:spPr>
          <a:xfrm>
            <a:off x="265500" y="180495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Unnormalized spectral clustering</a:t>
            </a:r>
            <a:endParaRPr/>
          </a:p>
        </p:txBody>
      </p:sp>
      <p:sp>
        <p:nvSpPr>
          <p:cNvPr id="357" name="Google Shape;357;p48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Построить матрицу смежности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Построить Лапласиан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Посчитать К первых собственных векторов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Составить из них матрицу Х (собств. вектора - столбцы)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Пусть каждая строка - точка в K мерном пространстве. Тогда мы можем кластеризовать N точек просто используя K-means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9"/>
          <p:cNvSpPr txBox="1"/>
          <p:nvPr>
            <p:ph type="title"/>
          </p:nvPr>
        </p:nvSpPr>
        <p:spPr>
          <a:xfrm>
            <a:off x="265500" y="180495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</a:t>
            </a:r>
            <a:r>
              <a:rPr lang="ru"/>
              <a:t>ormalized spectral clustering</a:t>
            </a:r>
            <a:endParaRPr/>
          </a:p>
        </p:txBody>
      </p:sp>
      <p:sp>
        <p:nvSpPr>
          <p:cNvPr id="364" name="Google Shape;364;p4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Построить матрицу смежности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Построить Лапласиан </a:t>
            </a:r>
            <a:r>
              <a:rPr lang="ru">
                <a:solidFill>
                  <a:srgbClr val="E69138"/>
                </a:solidFill>
              </a:rPr>
              <a:t>(</a:t>
            </a:r>
            <a:r>
              <a:rPr b="1" lang="ru">
                <a:solidFill>
                  <a:srgbClr val="E69138"/>
                </a:solidFill>
              </a:rPr>
              <a:t>L</a:t>
            </a:r>
            <a:r>
              <a:rPr b="1" lang="ru" sz="1000">
                <a:solidFill>
                  <a:srgbClr val="E69138"/>
                </a:solidFill>
              </a:rPr>
              <a:t>sym</a:t>
            </a:r>
            <a:r>
              <a:rPr lang="ru">
                <a:solidFill>
                  <a:srgbClr val="E69138"/>
                </a:solidFill>
              </a:rPr>
              <a:t>)</a:t>
            </a:r>
            <a:endParaRPr>
              <a:solidFill>
                <a:srgbClr val="E6913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Посчитать К первых собственных векторов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Составить из них матрицу Х (собств. вектора - столбцы)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69138"/>
              </a:buClr>
              <a:buSzPts val="1800"/>
              <a:buAutoNum type="arabicParenR"/>
            </a:pPr>
            <a:r>
              <a:rPr b="1" lang="ru">
                <a:solidFill>
                  <a:srgbClr val="E69138"/>
                </a:solidFill>
              </a:rPr>
              <a:t>Нормализовать строки Х</a:t>
            </a:r>
            <a:endParaRPr b="1">
              <a:solidFill>
                <a:srgbClr val="E6913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ru"/>
              <a:t>Пусть каждая строка - точка в K мерном пространстве. Тогда мы можем кластеризовать N точек просто используя K-means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0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Осторожно, занудная часть!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Формальное доказательство</a:t>
            </a:r>
            <a:endParaRPr/>
          </a:p>
        </p:txBody>
      </p:sp>
      <p:sp>
        <p:nvSpPr>
          <p:cNvPr id="376" name="Google Shape;376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51"/>
          <p:cNvPicPr preferRelativeResize="0"/>
          <p:nvPr/>
        </p:nvPicPr>
        <p:blipFill rotWithShape="1">
          <a:blip r:embed="rId3">
            <a:alphaModFix/>
          </a:blip>
          <a:srcRect b="73234" l="0" r="0" t="17992"/>
          <a:stretch/>
        </p:blipFill>
        <p:spPr>
          <a:xfrm>
            <a:off x="311700" y="1167852"/>
            <a:ext cx="8832300" cy="435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1"/>
          <p:cNvPicPr preferRelativeResize="0"/>
          <p:nvPr/>
        </p:nvPicPr>
        <p:blipFill rotWithShape="1">
          <a:blip r:embed="rId4">
            <a:alphaModFix/>
          </a:blip>
          <a:srcRect b="40990" l="4270" r="13289" t="39806"/>
          <a:stretch/>
        </p:blipFill>
        <p:spPr>
          <a:xfrm>
            <a:off x="311700" y="1760925"/>
            <a:ext cx="7988600" cy="10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1"/>
          <p:cNvPicPr preferRelativeResize="0"/>
          <p:nvPr/>
        </p:nvPicPr>
        <p:blipFill rotWithShape="1">
          <a:blip r:embed="rId5">
            <a:alphaModFix/>
          </a:blip>
          <a:srcRect b="43360" l="0" r="0" t="33546"/>
          <a:stretch/>
        </p:blipFill>
        <p:spPr>
          <a:xfrm>
            <a:off x="311700" y="3588850"/>
            <a:ext cx="8688600" cy="11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1"/>
          <p:cNvPicPr preferRelativeResize="0"/>
          <p:nvPr/>
        </p:nvPicPr>
        <p:blipFill rotWithShape="1">
          <a:blip r:embed="rId6">
            <a:alphaModFix/>
          </a:blip>
          <a:srcRect b="24359" l="0" r="0" t="63514"/>
          <a:stretch/>
        </p:blipFill>
        <p:spPr>
          <a:xfrm>
            <a:off x="255975" y="2917537"/>
            <a:ext cx="8678915" cy="591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Сложности</a:t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>
            <p:ph idx="4294967295" type="body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Сложность</a:t>
            </a:r>
            <a:r>
              <a:rPr lang="ru">
                <a:solidFill>
                  <a:schemeClr val="lt1"/>
                </a:solidFill>
              </a:rPr>
              <a:t>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" name="Google Shape;94;p16"/>
          <p:cNvSpPr txBox="1"/>
          <p:nvPr>
            <p:ph idx="4294967295" type="body"/>
          </p:nvPr>
        </p:nvSpPr>
        <p:spPr>
          <a:xfrm>
            <a:off x="432350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ru" sz="1600"/>
              <a:t>Простые алгоритмы обычно не приводят к желанным результатам</a:t>
            </a:r>
            <a:endParaRPr sz="1600"/>
          </a:p>
        </p:txBody>
      </p:sp>
      <p:sp>
        <p:nvSpPr>
          <p:cNvPr id="95" name="Google Shape;95;p16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Сложность</a:t>
            </a:r>
            <a:r>
              <a:rPr lang="ru">
                <a:solidFill>
                  <a:schemeClr val="lt1"/>
                </a:solidFill>
              </a:rPr>
              <a:t>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7" name="Google Shape;97;p16"/>
          <p:cNvSpPr txBox="1"/>
          <p:nvPr>
            <p:ph idx="4294967295" type="body"/>
          </p:nvPr>
        </p:nvSpPr>
        <p:spPr>
          <a:xfrm>
            <a:off x="3336146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Алгоритмы с гарантированной точностью слишком громоздки</a:t>
            </a:r>
            <a:endParaRPr b="1" sz="1600"/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8" name="Google Shape;98;p16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 txBox="1"/>
          <p:nvPr>
            <p:ph idx="4294967295" type="body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Сложность</a:t>
            </a:r>
            <a:r>
              <a:rPr lang="ru">
                <a:solidFill>
                  <a:schemeClr val="lt1"/>
                </a:solidFill>
              </a:rPr>
              <a:t> 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0" name="Google Shape;100;p16"/>
          <p:cNvSpPr txBox="1"/>
          <p:nvPr>
            <p:ph idx="4294967295" type="body"/>
          </p:nvPr>
        </p:nvSpPr>
        <p:spPr>
          <a:xfrm>
            <a:off x="6254226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Остальные основаны на генеративных моделях, не имеют теоретических пруфов и не факт что сработают</a:t>
            </a:r>
            <a:endParaRPr b="1"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/>
          <p:nvPr>
            <p:ph type="title"/>
          </p:nvPr>
        </p:nvSpPr>
        <p:spPr>
          <a:xfrm>
            <a:off x="311700" y="4084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52"/>
          <p:cNvPicPr preferRelativeResize="0"/>
          <p:nvPr/>
        </p:nvPicPr>
        <p:blipFill rotWithShape="1">
          <a:blip r:embed="rId3">
            <a:alphaModFix/>
          </a:blip>
          <a:srcRect b="64224" l="-1600" r="1600" t="17995"/>
          <a:stretch/>
        </p:blipFill>
        <p:spPr>
          <a:xfrm>
            <a:off x="238575" y="1152475"/>
            <a:ext cx="8439551" cy="84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2"/>
          <p:cNvPicPr preferRelativeResize="0"/>
          <p:nvPr/>
        </p:nvPicPr>
        <p:blipFill rotWithShape="1">
          <a:blip r:embed="rId4">
            <a:alphaModFix/>
          </a:blip>
          <a:srcRect b="54502" l="0" r="0" t="18233"/>
          <a:stretch/>
        </p:blipFill>
        <p:spPr>
          <a:xfrm>
            <a:off x="372650" y="2571761"/>
            <a:ext cx="8520599" cy="1306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53"/>
          <p:cNvPicPr preferRelativeResize="0"/>
          <p:nvPr/>
        </p:nvPicPr>
        <p:blipFill rotWithShape="1">
          <a:blip r:embed="rId3">
            <a:alphaModFix/>
          </a:blip>
          <a:srcRect b="43116" l="0" r="0" t="50007"/>
          <a:stretch/>
        </p:blipFill>
        <p:spPr>
          <a:xfrm>
            <a:off x="311700" y="1152475"/>
            <a:ext cx="8419676" cy="35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3"/>
          <p:cNvPicPr preferRelativeResize="0"/>
          <p:nvPr/>
        </p:nvPicPr>
        <p:blipFill rotWithShape="1">
          <a:blip r:embed="rId4">
            <a:alphaModFix/>
          </a:blip>
          <a:srcRect b="6851" l="0" r="0" t="59246"/>
          <a:stretch/>
        </p:blipFill>
        <p:spPr>
          <a:xfrm>
            <a:off x="311700" y="1708825"/>
            <a:ext cx="8520599" cy="162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Посмотрим как работает алгоритм K - means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801825" y="180495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Поможет линейная алгебра!!!</a:t>
            </a:r>
            <a:endParaRPr/>
          </a:p>
        </p:txBody>
      </p:sp>
      <p:sp>
        <p:nvSpPr>
          <p:cNvPr id="111" name="Google Shape;111;p18"/>
          <p:cNvSpPr txBox="1"/>
          <p:nvPr>
            <p:ph idx="1" type="subTitle"/>
          </p:nvPr>
        </p:nvSpPr>
        <p:spPr>
          <a:xfrm>
            <a:off x="265500" y="354905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Современные машины умеют довольно быстро работать с матрицами, это может сильно сэкономить нам время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Поговорим о графах и вспомним алгосы</a:t>
            </a:r>
            <a:r>
              <a:rPr lang="ru"/>
              <a:t>...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1328650"/>
            <a:ext cx="8520600" cy="33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p20"/>
          <p:cNvCxnSpPr/>
          <p:nvPr/>
        </p:nvCxnSpPr>
        <p:spPr>
          <a:xfrm flipH="1" rot="10800000">
            <a:off x="2120775" y="1267575"/>
            <a:ext cx="3034800" cy="2425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20"/>
          <p:cNvCxnSpPr/>
          <p:nvPr/>
        </p:nvCxnSpPr>
        <p:spPr>
          <a:xfrm>
            <a:off x="2132975" y="3693075"/>
            <a:ext cx="1304100" cy="573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20"/>
          <p:cNvCxnSpPr/>
          <p:nvPr/>
        </p:nvCxnSpPr>
        <p:spPr>
          <a:xfrm flipH="1">
            <a:off x="3413000" y="1291975"/>
            <a:ext cx="1742700" cy="2986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20"/>
          <p:cNvCxnSpPr/>
          <p:nvPr/>
        </p:nvCxnSpPr>
        <p:spPr>
          <a:xfrm>
            <a:off x="5155575" y="1267575"/>
            <a:ext cx="1816200" cy="204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20"/>
          <p:cNvCxnSpPr/>
          <p:nvPr/>
        </p:nvCxnSpPr>
        <p:spPr>
          <a:xfrm flipH="1" rot="10800000">
            <a:off x="3437125" y="3327350"/>
            <a:ext cx="3510300" cy="926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20"/>
          <p:cNvSpPr/>
          <p:nvPr/>
        </p:nvSpPr>
        <p:spPr>
          <a:xfrm>
            <a:off x="5131375" y="1218850"/>
            <a:ext cx="121800" cy="109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6971775" y="3315375"/>
            <a:ext cx="121800" cy="109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2120775" y="3638275"/>
            <a:ext cx="121800" cy="109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3412875" y="4168250"/>
            <a:ext cx="121800" cy="109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 txBox="1"/>
          <p:nvPr/>
        </p:nvSpPr>
        <p:spPr>
          <a:xfrm>
            <a:off x="5039875" y="727925"/>
            <a:ext cx="3048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1</a:t>
            </a:r>
            <a:endParaRPr sz="2400"/>
          </a:p>
        </p:txBody>
      </p:sp>
      <p:sp>
        <p:nvSpPr>
          <p:cNvPr id="134" name="Google Shape;134;p20"/>
          <p:cNvSpPr txBox="1"/>
          <p:nvPr/>
        </p:nvSpPr>
        <p:spPr>
          <a:xfrm>
            <a:off x="1694075" y="3565075"/>
            <a:ext cx="3048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2</a:t>
            </a:r>
            <a:endParaRPr sz="2400"/>
          </a:p>
        </p:txBody>
      </p:sp>
      <p:sp>
        <p:nvSpPr>
          <p:cNvPr id="135" name="Google Shape;135;p20"/>
          <p:cNvSpPr txBox="1"/>
          <p:nvPr/>
        </p:nvSpPr>
        <p:spPr>
          <a:xfrm>
            <a:off x="3229875" y="4312750"/>
            <a:ext cx="3048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3</a:t>
            </a:r>
            <a:endParaRPr sz="2400"/>
          </a:p>
        </p:txBody>
      </p:sp>
      <p:sp>
        <p:nvSpPr>
          <p:cNvPr id="136" name="Google Shape;136;p20"/>
          <p:cNvSpPr txBox="1"/>
          <p:nvPr/>
        </p:nvSpPr>
        <p:spPr>
          <a:xfrm>
            <a:off x="7185000" y="3327350"/>
            <a:ext cx="3048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4</a:t>
            </a:r>
            <a:endParaRPr sz="2400"/>
          </a:p>
        </p:txBody>
      </p:sp>
      <p:sp>
        <p:nvSpPr>
          <p:cNvPr id="137" name="Google Shape;137;p20"/>
          <p:cNvSpPr txBox="1"/>
          <p:nvPr/>
        </p:nvSpPr>
        <p:spPr>
          <a:xfrm>
            <a:off x="2852150" y="1966850"/>
            <a:ext cx="755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w</a:t>
            </a:r>
            <a:r>
              <a:rPr lang="ru" sz="1800"/>
              <a:t>12</a:t>
            </a:r>
            <a:endParaRPr sz="1800"/>
          </a:p>
        </p:txBody>
      </p:sp>
      <p:sp>
        <p:nvSpPr>
          <p:cNvPr id="138" name="Google Shape;138;p20"/>
          <p:cNvSpPr txBox="1"/>
          <p:nvPr/>
        </p:nvSpPr>
        <p:spPr>
          <a:xfrm>
            <a:off x="6216075" y="1784025"/>
            <a:ext cx="755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w</a:t>
            </a:r>
            <a:r>
              <a:rPr lang="ru" sz="1800"/>
              <a:t>14</a:t>
            </a:r>
            <a:endParaRPr sz="1800"/>
          </a:p>
        </p:txBody>
      </p:sp>
      <p:sp>
        <p:nvSpPr>
          <p:cNvPr id="139" name="Google Shape;139;p20"/>
          <p:cNvSpPr txBox="1"/>
          <p:nvPr/>
        </p:nvSpPr>
        <p:spPr>
          <a:xfrm>
            <a:off x="5399600" y="3979400"/>
            <a:ext cx="755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w</a:t>
            </a:r>
            <a:r>
              <a:rPr lang="ru" sz="1800"/>
              <a:t>34</a:t>
            </a:r>
            <a:endParaRPr sz="1800"/>
          </a:p>
        </p:txBody>
      </p:sp>
      <p:sp>
        <p:nvSpPr>
          <p:cNvPr id="140" name="Google Shape;140;p20"/>
          <p:cNvSpPr txBox="1"/>
          <p:nvPr/>
        </p:nvSpPr>
        <p:spPr>
          <a:xfrm>
            <a:off x="2132975" y="4081450"/>
            <a:ext cx="755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w</a:t>
            </a:r>
            <a:r>
              <a:rPr lang="ru" sz="1800"/>
              <a:t>23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смежности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7" name="Google Shape;147;p21"/>
          <p:cNvGraphicFramePr/>
          <p:nvPr/>
        </p:nvGraphicFramePr>
        <p:xfrm>
          <a:off x="3585200" y="138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{51E3BAF7-341B-4DEA-A710-EE27136C6DAC}</a:tableStyleId>
              </a:tblPr>
              <a:tblGrid>
                <a:gridCol w="1267150"/>
                <a:gridCol w="1343850"/>
                <a:gridCol w="1294500"/>
              </a:tblGrid>
              <a:tr h="1060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</a:t>
                      </a: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</a:t>
                      </a:r>
                      <a:r>
                        <a:rPr lang="ru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</a:t>
                      </a: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</a:t>
                      </a:r>
                      <a:r>
                        <a:rPr lang="ru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</a:t>
                      </a: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</a:t>
                      </a:r>
                      <a:r>
                        <a:rPr lang="ru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0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</a:t>
                      </a: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</a:t>
                      </a:r>
                      <a:r>
                        <a:rPr lang="ru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</a:t>
                      </a: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</a:t>
                      </a:r>
                      <a:r>
                        <a:rPr lang="ru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</a:t>
                      </a: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</a:t>
                      </a:r>
                      <a:r>
                        <a:rPr lang="ru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0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</a:t>
                      </a: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</a:t>
                      </a:r>
                      <a:r>
                        <a:rPr lang="ru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</a:t>
                      </a: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</a:t>
                      </a:r>
                      <a:r>
                        <a:rPr lang="ru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 </a:t>
                      </a:r>
                      <a:r>
                        <a:rPr lang="ru" sz="3600">
                          <a:latin typeface="Nunito"/>
                          <a:ea typeface="Nunito"/>
                          <a:cs typeface="Nunito"/>
                          <a:sym typeface="Nunito"/>
                        </a:rPr>
                        <a:t>w</a:t>
                      </a:r>
                      <a:r>
                        <a:rPr lang="ru" sz="1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8" name="Google Shape;148;p21"/>
          <p:cNvSpPr txBox="1"/>
          <p:nvPr/>
        </p:nvSpPr>
        <p:spPr>
          <a:xfrm>
            <a:off x="1781375" y="2215600"/>
            <a:ext cx="1962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latin typeface="Nunito"/>
                <a:ea typeface="Nunito"/>
                <a:cs typeface="Nunito"/>
                <a:sym typeface="Nunito"/>
              </a:rPr>
              <a:t>W =</a:t>
            </a:r>
            <a:endParaRPr sz="6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